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</p:sldIdLst>
  <p:sldSz cy="5143500" cx="9144000"/>
  <p:notesSz cx="6858000" cy="9144000"/>
  <p:embeddedFontLst>
    <p:embeddedFont>
      <p:font typeface="Montserrat"/>
      <p:regular r:id="rId7"/>
      <p:bold r:id="rId8"/>
      <p:italic r:id="rId9"/>
      <p:boldItalic r:id="rId10"/>
    </p:embeddedFont>
    <p:embeddedFont>
      <p:font typeface="Candara"/>
      <p:regular r:id="rId11"/>
      <p:bold r:id="rId12"/>
      <p:italic r:id="rId13"/>
      <p:boldItalic r:id="rId14"/>
    </p:embeddedFont>
    <p:embeddedFont>
      <p:font typeface="Century Gothic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Candara-regular.fntdata"/><Relationship Id="rId10" Type="http://schemas.openxmlformats.org/officeDocument/2006/relationships/font" Target="fonts/Montserrat-boldItalic.fntdata"/><Relationship Id="rId13" Type="http://schemas.openxmlformats.org/officeDocument/2006/relationships/font" Target="fonts/Candara-italic.fntdata"/><Relationship Id="rId12" Type="http://schemas.openxmlformats.org/officeDocument/2006/relationships/font" Target="fonts/Candara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Montserrat-italic.fntdata"/><Relationship Id="rId15" Type="http://schemas.openxmlformats.org/officeDocument/2006/relationships/font" Target="fonts/CenturyGothic-regular.fntdata"/><Relationship Id="rId14" Type="http://schemas.openxmlformats.org/officeDocument/2006/relationships/font" Target="fonts/Candara-boldItalic.fntdata"/><Relationship Id="rId17" Type="http://schemas.openxmlformats.org/officeDocument/2006/relationships/font" Target="fonts/CenturyGothic-italic.fntdata"/><Relationship Id="rId16" Type="http://schemas.openxmlformats.org/officeDocument/2006/relationships/font" Target="fonts/CenturyGothic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font" Target="fonts/CenturyGothic-boldItalic.fntdata"/><Relationship Id="rId7" Type="http://schemas.openxmlformats.org/officeDocument/2006/relationships/font" Target="fonts/Montserrat-regular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d5407d151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d5407d151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11" Type="http://schemas.openxmlformats.org/officeDocument/2006/relationships/image" Target="../media/image9.png"/><Relationship Id="rId10" Type="http://schemas.openxmlformats.org/officeDocument/2006/relationships/image" Target="../media/image5.png"/><Relationship Id="rId12" Type="http://schemas.openxmlformats.org/officeDocument/2006/relationships/image" Target="../media/image10.png"/><Relationship Id="rId9" Type="http://schemas.openxmlformats.org/officeDocument/2006/relationships/image" Target="../media/image7.jpg"/><Relationship Id="rId5" Type="http://schemas.openxmlformats.org/officeDocument/2006/relationships/image" Target="../media/image8.png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8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11" Type="http://schemas.openxmlformats.org/officeDocument/2006/relationships/image" Target="../media/image9.png"/><Relationship Id="rId10" Type="http://schemas.openxmlformats.org/officeDocument/2006/relationships/image" Target="../media/image5.png"/><Relationship Id="rId12" Type="http://schemas.openxmlformats.org/officeDocument/2006/relationships/image" Target="../media/image10.png"/><Relationship Id="rId9" Type="http://schemas.openxmlformats.org/officeDocument/2006/relationships/image" Target="../media/image7.jp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6.png"/><Relationship Id="rId8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Templates_Bleu 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364" y="-66200"/>
            <a:ext cx="9141274" cy="52758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23140" y="110118"/>
            <a:ext cx="4256100" cy="4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FRANCE-BIOIMAGING</a:t>
            </a:r>
            <a:endParaRPr b="1" sz="3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b="2293" l="2990" r="2981" t="3722"/>
          <a:stretch/>
        </p:blipFill>
        <p:spPr>
          <a:xfrm>
            <a:off x="5851225" y="1423601"/>
            <a:ext cx="2988000" cy="2988000"/>
          </a:xfrm>
          <a:prstGeom prst="ellipse">
            <a:avLst/>
          </a:prstGeom>
          <a:noFill/>
          <a:ln cap="flat" cmpd="sng" w="28575">
            <a:solidFill>
              <a:srgbClr val="30BEA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7" name="Google Shape;57;p13"/>
          <p:cNvSpPr txBox="1"/>
          <p:nvPr/>
        </p:nvSpPr>
        <p:spPr>
          <a:xfrm>
            <a:off x="461548" y="578993"/>
            <a:ext cx="633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National Research Infrastructure for Biological Imaging</a:t>
            </a:r>
            <a:endParaRPr i="1" sz="15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446843" y="1356100"/>
            <a:ext cx="5051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are proud to be part of a </a:t>
            </a:r>
            <a:r>
              <a:rPr b="1" lang="fr">
                <a:latin typeface="Calibri"/>
                <a:ea typeface="Calibri"/>
                <a:cs typeface="Calibri"/>
                <a:sym typeface="Calibri"/>
              </a:rPr>
              <a:t>France-BioImaging </a:t>
            </a:r>
            <a:r>
              <a:rPr b="1" i="0" lang="fr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Node</a:t>
            </a:r>
            <a:r>
              <a:rPr b="0" i="0" lang="fr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(supported by the </a:t>
            </a:r>
            <a:r>
              <a:rPr b="1" lang="fr" sz="1200">
                <a:solidFill>
                  <a:srgbClr val="222244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ANR-24-INBS-0005 FBI BIOGEN</a:t>
            </a:r>
            <a:r>
              <a:rPr b="0" i="0" lang="fr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), providing </a:t>
            </a:r>
            <a:r>
              <a:rPr b="1" i="0" lang="fr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open access </a:t>
            </a:r>
            <a:r>
              <a:rPr b="0" i="0" lang="fr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imaging technologies &amp; expertise</a:t>
            </a:r>
            <a:endParaRPr b="0"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461550" y="2322475"/>
            <a:ext cx="3663600" cy="13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France-BioImaging in a nutshell:</a:t>
            </a:r>
            <a:endParaRPr b="1">
              <a:solidFill>
                <a:srgbClr val="33343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3343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BEA0"/>
              </a:buClr>
              <a:buSzPts val="1400"/>
              <a:buChar char="•"/>
            </a:pPr>
            <a:r>
              <a:rPr b="1"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11 </a:t>
            </a:r>
            <a:r>
              <a:rPr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nodes </a:t>
            </a:r>
            <a:r>
              <a:rPr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distributed</a:t>
            </a:r>
            <a:r>
              <a:rPr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 across France</a:t>
            </a:r>
            <a:endParaRPr>
              <a:solidFill>
                <a:srgbClr val="33343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BEA0"/>
              </a:buClr>
              <a:buSzPts val="1400"/>
              <a:buChar char="•"/>
            </a:pPr>
            <a:r>
              <a:rPr b="1"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30</a:t>
            </a:r>
            <a:r>
              <a:rPr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 imaging core facilities</a:t>
            </a:r>
            <a:endParaRPr>
              <a:solidFill>
                <a:srgbClr val="333434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-2603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BEA0"/>
              </a:buClr>
              <a:buSzPts val="1400"/>
              <a:buChar char="•"/>
            </a:pPr>
            <a:r>
              <a:rPr b="1"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80</a:t>
            </a:r>
            <a:r>
              <a:rPr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 associated R&amp;D teams</a:t>
            </a:r>
            <a:endParaRPr>
              <a:solidFill>
                <a:srgbClr val="33343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BEA0"/>
              </a:buClr>
              <a:buSzPts val="1400"/>
              <a:buChar char="•"/>
            </a:pPr>
            <a:r>
              <a:rPr b="1"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&gt; 400 </a:t>
            </a:r>
            <a:r>
              <a:rPr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set-ups</a:t>
            </a:r>
            <a:endParaRPr>
              <a:solidFill>
                <a:srgbClr val="33343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" name="Google Shape;60;p13"/>
          <p:cNvGrpSpPr/>
          <p:nvPr/>
        </p:nvGrpSpPr>
        <p:grpSpPr>
          <a:xfrm>
            <a:off x="2263278" y="3898160"/>
            <a:ext cx="1348497" cy="287099"/>
            <a:chOff x="575353" y="3800335"/>
            <a:chExt cx="1348497" cy="287099"/>
          </a:xfrm>
        </p:grpSpPr>
        <p:pic>
          <p:nvPicPr>
            <p:cNvPr id="61" name="Google Shape;61;p13" title="Logo RS.png"/>
            <p:cNvPicPr preferRelativeResize="0"/>
            <p:nvPr/>
          </p:nvPicPr>
          <p:blipFill rotWithShape="1">
            <a:blip r:embed="rId5">
              <a:alphaModFix/>
            </a:blip>
            <a:srcRect b="37211" l="3281" r="70025" t="35143"/>
            <a:stretch/>
          </p:blipFill>
          <p:spPr>
            <a:xfrm>
              <a:off x="575353" y="3800335"/>
              <a:ext cx="277197" cy="287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" name="Google Shape;62;p13"/>
            <p:cNvSpPr txBox="1"/>
            <p:nvPr/>
          </p:nvSpPr>
          <p:spPr>
            <a:xfrm>
              <a:off x="852550" y="3826725"/>
              <a:ext cx="10713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lang="fr" sz="900">
                  <a:solidFill>
                    <a:srgbClr val="12BDA2"/>
                  </a:solidFill>
                  <a:latin typeface="Calibri"/>
                  <a:ea typeface="Calibri"/>
                  <a:cs typeface="Calibri"/>
                  <a:sym typeface="Calibri"/>
                </a:rPr>
                <a:t>france-bioimaging</a:t>
              </a:r>
              <a:endParaRPr b="1" i="0" sz="900" u="none" cap="none" strike="noStrike">
                <a:solidFill>
                  <a:srgbClr val="12BDA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" name="Google Shape;63;p13"/>
          <p:cNvGrpSpPr/>
          <p:nvPr/>
        </p:nvGrpSpPr>
        <p:grpSpPr>
          <a:xfrm>
            <a:off x="580228" y="4349148"/>
            <a:ext cx="1156497" cy="287099"/>
            <a:chOff x="575353" y="4241623"/>
            <a:chExt cx="1156497" cy="287099"/>
          </a:xfrm>
        </p:grpSpPr>
        <p:pic>
          <p:nvPicPr>
            <p:cNvPr id="64" name="Google Shape;64;p13" title="Logo RS.png"/>
            <p:cNvPicPr preferRelativeResize="0"/>
            <p:nvPr/>
          </p:nvPicPr>
          <p:blipFill rotWithShape="1">
            <a:blip r:embed="rId5">
              <a:alphaModFix/>
            </a:blip>
            <a:srcRect b="37211" l="36045" r="37262" t="35143"/>
            <a:stretch/>
          </p:blipFill>
          <p:spPr>
            <a:xfrm>
              <a:off x="575353" y="4241623"/>
              <a:ext cx="277197" cy="287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" name="Google Shape;65;p13"/>
            <p:cNvSpPr txBox="1"/>
            <p:nvPr/>
          </p:nvSpPr>
          <p:spPr>
            <a:xfrm>
              <a:off x="852550" y="4279725"/>
              <a:ext cx="8793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lang="fr" sz="900">
                  <a:solidFill>
                    <a:srgbClr val="12BDA2"/>
                  </a:solidFill>
                  <a:latin typeface="Calibri"/>
                  <a:ea typeface="Calibri"/>
                  <a:cs typeface="Calibri"/>
                  <a:sym typeface="Calibri"/>
                </a:rPr>
                <a:t>Fr_BioImaging</a:t>
              </a:r>
              <a:endParaRPr b="1" i="0" sz="900" u="none" cap="none" strike="noStrike">
                <a:solidFill>
                  <a:srgbClr val="12BDA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" name="Google Shape;66;p13"/>
          <p:cNvGrpSpPr/>
          <p:nvPr/>
        </p:nvGrpSpPr>
        <p:grpSpPr>
          <a:xfrm>
            <a:off x="2263275" y="4349150"/>
            <a:ext cx="1906125" cy="287099"/>
            <a:chOff x="575350" y="4674500"/>
            <a:chExt cx="1906125" cy="287099"/>
          </a:xfrm>
        </p:grpSpPr>
        <p:pic>
          <p:nvPicPr>
            <p:cNvPr id="67" name="Google Shape;67;p13" title="Logo RS.png"/>
            <p:cNvPicPr preferRelativeResize="0"/>
            <p:nvPr/>
          </p:nvPicPr>
          <p:blipFill rotWithShape="1">
            <a:blip r:embed="rId5">
              <a:alphaModFix/>
            </a:blip>
            <a:srcRect b="37211" l="70297" r="3008" t="35143"/>
            <a:stretch/>
          </p:blipFill>
          <p:spPr>
            <a:xfrm>
              <a:off x="575350" y="4674500"/>
              <a:ext cx="277197" cy="287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" name="Google Shape;68;p13"/>
            <p:cNvSpPr txBox="1"/>
            <p:nvPr/>
          </p:nvSpPr>
          <p:spPr>
            <a:xfrm>
              <a:off x="847675" y="4702700"/>
              <a:ext cx="16338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lang="fr" sz="900">
                  <a:solidFill>
                    <a:srgbClr val="12BDA2"/>
                  </a:solidFill>
                  <a:latin typeface="Calibri"/>
                  <a:ea typeface="Calibri"/>
                  <a:cs typeface="Calibri"/>
                  <a:sym typeface="Calibri"/>
                </a:rPr>
                <a:t>france-bioimaging.bsky.social</a:t>
              </a:r>
              <a:endParaRPr b="1" i="0" sz="900" u="none" cap="none" strike="noStrike">
                <a:solidFill>
                  <a:srgbClr val="12BDA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" name="Google Shape;69;p13"/>
          <p:cNvGrpSpPr/>
          <p:nvPr/>
        </p:nvGrpSpPr>
        <p:grpSpPr>
          <a:xfrm>
            <a:off x="596650" y="3913739"/>
            <a:ext cx="1502400" cy="255900"/>
            <a:chOff x="596650" y="3913739"/>
            <a:chExt cx="1502400" cy="255900"/>
          </a:xfrm>
        </p:grpSpPr>
        <p:grpSp>
          <p:nvGrpSpPr>
            <p:cNvPr id="70" name="Google Shape;70;p13"/>
            <p:cNvGrpSpPr/>
            <p:nvPr/>
          </p:nvGrpSpPr>
          <p:grpSpPr>
            <a:xfrm>
              <a:off x="596650" y="3913739"/>
              <a:ext cx="255900" cy="255900"/>
              <a:chOff x="757625" y="4362964"/>
              <a:chExt cx="255900" cy="255900"/>
            </a:xfrm>
          </p:grpSpPr>
          <p:sp>
            <p:nvSpPr>
              <p:cNvPr id="71" name="Google Shape;71;p13"/>
              <p:cNvSpPr/>
              <p:nvPr/>
            </p:nvSpPr>
            <p:spPr>
              <a:xfrm>
                <a:off x="757625" y="4362964"/>
                <a:ext cx="255900" cy="255900"/>
              </a:xfrm>
              <a:prstGeom prst="ellipse">
                <a:avLst/>
              </a:prstGeom>
              <a:solidFill>
                <a:srgbClr val="30BEA0"/>
              </a:solidFill>
              <a:ln cap="flat" cmpd="sng" w="8575">
                <a:solidFill>
                  <a:srgbClr val="30BE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82250" lIns="82250" spcFirstLastPara="1" rIns="82250" wrap="square" tIns="8225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59"/>
              </a:p>
            </p:txBody>
          </p:sp>
          <p:pic>
            <p:nvPicPr>
              <p:cNvPr id="72" name="Google Shape;72;p13" title="Souris ordinateur.png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824324" y="4417976"/>
                <a:ext cx="122501" cy="1558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3" name="Google Shape;73;p13"/>
            <p:cNvSpPr txBox="1"/>
            <p:nvPr/>
          </p:nvSpPr>
          <p:spPr>
            <a:xfrm>
              <a:off x="852550" y="3926350"/>
              <a:ext cx="12465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lang="fr" sz="900">
                  <a:solidFill>
                    <a:srgbClr val="12BDA2"/>
                  </a:solidFill>
                  <a:latin typeface="Calibri"/>
                  <a:ea typeface="Calibri"/>
                  <a:cs typeface="Calibri"/>
                  <a:sym typeface="Calibri"/>
                </a:rPr>
                <a:t>france-bioimaging.org</a:t>
              </a:r>
              <a:endParaRPr b="1" i="0" sz="900" u="none" cap="none" strike="noStrike">
                <a:solidFill>
                  <a:srgbClr val="12BDA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4" name="Google Shape;74;p13" title="logo_FBI_2022_black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93575" y="110125"/>
            <a:ext cx="745651" cy="7452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" name="Google Shape;75;p13"/>
          <p:cNvGrpSpPr/>
          <p:nvPr/>
        </p:nvGrpSpPr>
        <p:grpSpPr>
          <a:xfrm>
            <a:off x="6121126" y="4571675"/>
            <a:ext cx="2448198" cy="392372"/>
            <a:chOff x="5712975" y="4599925"/>
            <a:chExt cx="2790923" cy="447300"/>
          </a:xfrm>
        </p:grpSpPr>
        <p:pic>
          <p:nvPicPr>
            <p:cNvPr id="76" name="Google Shape;76;p13"/>
            <p:cNvPicPr preferRelativeResize="0"/>
            <p:nvPr/>
          </p:nvPicPr>
          <p:blipFill rotWithShape="1">
            <a:blip r:embed="rId8">
              <a:alphaModFix/>
            </a:blip>
            <a:srcRect b="0" l="690" r="681" t="0"/>
            <a:stretch/>
          </p:blipFill>
          <p:spPr>
            <a:xfrm>
              <a:off x="5712975" y="4601819"/>
              <a:ext cx="353185" cy="3531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Google Shape;77;p13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189205" y="4659967"/>
              <a:ext cx="622287" cy="2368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" name="Google Shape;78;p13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6884896" y="4599925"/>
              <a:ext cx="353184" cy="3569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13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8056163" y="4649575"/>
              <a:ext cx="447735" cy="397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13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7337298" y="4692656"/>
              <a:ext cx="569986" cy="17152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4" title="Templates_Bleu 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364" y="-66200"/>
            <a:ext cx="9141274" cy="527587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4"/>
          <p:cNvSpPr txBox="1"/>
          <p:nvPr/>
        </p:nvSpPr>
        <p:spPr>
          <a:xfrm>
            <a:off x="423140" y="110118"/>
            <a:ext cx="4256100" cy="4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FRANCE-BIOIMAGING</a:t>
            </a:r>
            <a:endParaRPr b="1" sz="3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" name="Google Shape;87;p14"/>
          <p:cNvSpPr txBox="1"/>
          <p:nvPr/>
        </p:nvSpPr>
        <p:spPr>
          <a:xfrm>
            <a:off x="461548" y="578993"/>
            <a:ext cx="633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National Research Infrastructure for Biological Imaging</a:t>
            </a:r>
            <a:endParaRPr i="1" sz="15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" name="Google Shape;88;p14"/>
          <p:cNvSpPr txBox="1"/>
          <p:nvPr/>
        </p:nvSpPr>
        <p:spPr>
          <a:xfrm>
            <a:off x="446850" y="1356100"/>
            <a:ext cx="5234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">
                <a:latin typeface="Calibri"/>
                <a:ea typeface="Calibri"/>
                <a:cs typeface="Calibri"/>
                <a:sym typeface="Calibri"/>
              </a:rPr>
              <a:t>We acknowledge support from the </a:t>
            </a:r>
            <a:r>
              <a:rPr lang="fr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XXXX facility</a:t>
            </a:r>
            <a:r>
              <a:rPr lang="fr">
                <a:latin typeface="Calibri"/>
                <a:ea typeface="Calibri"/>
                <a:cs typeface="Calibri"/>
                <a:sym typeface="Calibri"/>
              </a:rPr>
              <a:t>, a member of </a:t>
            </a:r>
            <a:r>
              <a:rPr b="1" lang="fr">
                <a:latin typeface="Calibri"/>
                <a:ea typeface="Calibri"/>
                <a:cs typeface="Calibri"/>
                <a:sym typeface="Calibri"/>
              </a:rPr>
              <a:t>France-BioImaging</a:t>
            </a:r>
            <a:r>
              <a:rPr lang="fr">
                <a:latin typeface="Calibri"/>
                <a:ea typeface="Calibri"/>
                <a:cs typeface="Calibri"/>
                <a:sym typeface="Calibri"/>
              </a:rPr>
              <a:t> (supported by </a:t>
            </a:r>
            <a:r>
              <a:rPr b="1" lang="fr" sz="1200">
                <a:solidFill>
                  <a:srgbClr val="222244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ANR-24-INBS-0005 FBI BIOGEN</a:t>
            </a:r>
            <a:r>
              <a:rPr lang="fr">
                <a:latin typeface="Calibri"/>
                <a:ea typeface="Calibri"/>
                <a:cs typeface="Calibri"/>
                <a:sym typeface="Calibri"/>
              </a:rPr>
              <a:t>), for </a:t>
            </a:r>
            <a:r>
              <a:rPr b="1" lang="fr">
                <a:latin typeface="Calibri"/>
                <a:ea typeface="Calibri"/>
                <a:cs typeface="Calibri"/>
                <a:sym typeface="Calibri"/>
              </a:rPr>
              <a:t>access </a:t>
            </a:r>
            <a:r>
              <a:rPr lang="fr">
                <a:latin typeface="Calibri"/>
                <a:ea typeface="Calibri"/>
                <a:cs typeface="Calibri"/>
                <a:sym typeface="Calibri"/>
              </a:rPr>
              <a:t>to imaging technologies and expertise.</a:t>
            </a:r>
            <a:endParaRPr b="0"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4"/>
          <p:cNvSpPr txBox="1"/>
          <p:nvPr/>
        </p:nvSpPr>
        <p:spPr>
          <a:xfrm>
            <a:off x="461550" y="2322475"/>
            <a:ext cx="3663600" cy="13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France-BioImaging in a nutshell:</a:t>
            </a:r>
            <a:endParaRPr b="1">
              <a:solidFill>
                <a:srgbClr val="33343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3343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BEA0"/>
              </a:buClr>
              <a:buSzPts val="1400"/>
              <a:buChar char="•"/>
            </a:pPr>
            <a:r>
              <a:rPr b="1"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11 </a:t>
            </a:r>
            <a:r>
              <a:rPr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nodes distributed across France</a:t>
            </a:r>
            <a:endParaRPr>
              <a:solidFill>
                <a:srgbClr val="33343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BEA0"/>
              </a:buClr>
              <a:buSzPts val="1400"/>
              <a:buChar char="•"/>
            </a:pPr>
            <a:r>
              <a:rPr b="1"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30</a:t>
            </a:r>
            <a:r>
              <a:rPr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 imaging core facilities</a:t>
            </a:r>
            <a:endParaRPr>
              <a:solidFill>
                <a:srgbClr val="333434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-2603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BEA0"/>
              </a:buClr>
              <a:buSzPts val="1400"/>
              <a:buChar char="•"/>
            </a:pPr>
            <a:r>
              <a:rPr b="1"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80</a:t>
            </a:r>
            <a:r>
              <a:rPr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 associated R&amp;D teams</a:t>
            </a:r>
            <a:endParaRPr>
              <a:solidFill>
                <a:srgbClr val="33343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03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BEA0"/>
              </a:buClr>
              <a:buSzPts val="1400"/>
              <a:buChar char="•"/>
            </a:pPr>
            <a:r>
              <a:rPr b="1"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&gt; 400 </a:t>
            </a:r>
            <a:r>
              <a:rPr lang="fr">
                <a:solidFill>
                  <a:srgbClr val="333434"/>
                </a:solidFill>
                <a:latin typeface="Calibri"/>
                <a:ea typeface="Calibri"/>
                <a:cs typeface="Calibri"/>
                <a:sym typeface="Calibri"/>
              </a:rPr>
              <a:t>set-ups</a:t>
            </a:r>
            <a:endParaRPr>
              <a:solidFill>
                <a:srgbClr val="33343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0" name="Google Shape;90;p14"/>
          <p:cNvGrpSpPr/>
          <p:nvPr/>
        </p:nvGrpSpPr>
        <p:grpSpPr>
          <a:xfrm>
            <a:off x="2263278" y="3898160"/>
            <a:ext cx="1348497" cy="287099"/>
            <a:chOff x="575353" y="3800335"/>
            <a:chExt cx="1348497" cy="287099"/>
          </a:xfrm>
        </p:grpSpPr>
        <p:pic>
          <p:nvPicPr>
            <p:cNvPr id="91" name="Google Shape;91;p14" title="Logo RS.png"/>
            <p:cNvPicPr preferRelativeResize="0"/>
            <p:nvPr/>
          </p:nvPicPr>
          <p:blipFill rotWithShape="1">
            <a:blip r:embed="rId4">
              <a:alphaModFix/>
            </a:blip>
            <a:srcRect b="37211" l="3281" r="70025" t="35143"/>
            <a:stretch/>
          </p:blipFill>
          <p:spPr>
            <a:xfrm>
              <a:off x="575353" y="3800335"/>
              <a:ext cx="277197" cy="287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" name="Google Shape;92;p14"/>
            <p:cNvSpPr txBox="1"/>
            <p:nvPr/>
          </p:nvSpPr>
          <p:spPr>
            <a:xfrm>
              <a:off x="852550" y="3826725"/>
              <a:ext cx="10713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lang="fr" sz="900">
                  <a:solidFill>
                    <a:srgbClr val="12BDA2"/>
                  </a:solidFill>
                  <a:latin typeface="Calibri"/>
                  <a:ea typeface="Calibri"/>
                  <a:cs typeface="Calibri"/>
                  <a:sym typeface="Calibri"/>
                </a:rPr>
                <a:t>france-bioimaging</a:t>
              </a:r>
              <a:endParaRPr b="1" i="0" sz="900" u="none" cap="none" strike="noStrike">
                <a:solidFill>
                  <a:srgbClr val="12BDA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14"/>
          <p:cNvGrpSpPr/>
          <p:nvPr/>
        </p:nvGrpSpPr>
        <p:grpSpPr>
          <a:xfrm>
            <a:off x="580228" y="4349148"/>
            <a:ext cx="1156497" cy="287099"/>
            <a:chOff x="575353" y="4241623"/>
            <a:chExt cx="1156497" cy="287099"/>
          </a:xfrm>
        </p:grpSpPr>
        <p:pic>
          <p:nvPicPr>
            <p:cNvPr id="94" name="Google Shape;94;p14" title="Logo RS.png"/>
            <p:cNvPicPr preferRelativeResize="0"/>
            <p:nvPr/>
          </p:nvPicPr>
          <p:blipFill rotWithShape="1">
            <a:blip r:embed="rId4">
              <a:alphaModFix/>
            </a:blip>
            <a:srcRect b="37211" l="36045" r="37262" t="35143"/>
            <a:stretch/>
          </p:blipFill>
          <p:spPr>
            <a:xfrm>
              <a:off x="575353" y="4241623"/>
              <a:ext cx="277197" cy="287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" name="Google Shape;95;p14"/>
            <p:cNvSpPr txBox="1"/>
            <p:nvPr/>
          </p:nvSpPr>
          <p:spPr>
            <a:xfrm>
              <a:off x="852550" y="4279725"/>
              <a:ext cx="8793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lang="fr" sz="900">
                  <a:solidFill>
                    <a:srgbClr val="12BDA2"/>
                  </a:solidFill>
                  <a:latin typeface="Calibri"/>
                  <a:ea typeface="Calibri"/>
                  <a:cs typeface="Calibri"/>
                  <a:sym typeface="Calibri"/>
                </a:rPr>
                <a:t>Fr_BioImaging</a:t>
              </a:r>
              <a:endParaRPr b="1" i="0" sz="900" u="none" cap="none" strike="noStrike">
                <a:solidFill>
                  <a:srgbClr val="12BDA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" name="Google Shape;96;p14"/>
          <p:cNvGrpSpPr/>
          <p:nvPr/>
        </p:nvGrpSpPr>
        <p:grpSpPr>
          <a:xfrm>
            <a:off x="2263275" y="4349150"/>
            <a:ext cx="1906125" cy="287099"/>
            <a:chOff x="575350" y="4674500"/>
            <a:chExt cx="1906125" cy="287099"/>
          </a:xfrm>
        </p:grpSpPr>
        <p:pic>
          <p:nvPicPr>
            <p:cNvPr id="97" name="Google Shape;97;p14" title="Logo RS.png"/>
            <p:cNvPicPr preferRelativeResize="0"/>
            <p:nvPr/>
          </p:nvPicPr>
          <p:blipFill rotWithShape="1">
            <a:blip r:embed="rId4">
              <a:alphaModFix/>
            </a:blip>
            <a:srcRect b="37211" l="70297" r="3008" t="35143"/>
            <a:stretch/>
          </p:blipFill>
          <p:spPr>
            <a:xfrm>
              <a:off x="575350" y="4674500"/>
              <a:ext cx="277197" cy="287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" name="Google Shape;98;p14"/>
            <p:cNvSpPr txBox="1"/>
            <p:nvPr/>
          </p:nvSpPr>
          <p:spPr>
            <a:xfrm>
              <a:off x="847675" y="4702700"/>
              <a:ext cx="16338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lang="fr" sz="900">
                  <a:solidFill>
                    <a:srgbClr val="12BDA2"/>
                  </a:solidFill>
                  <a:latin typeface="Calibri"/>
                  <a:ea typeface="Calibri"/>
                  <a:cs typeface="Calibri"/>
                  <a:sym typeface="Calibri"/>
                </a:rPr>
                <a:t>france-bioimaging.bsky.social</a:t>
              </a:r>
              <a:endParaRPr b="1" i="0" sz="900" u="none" cap="none" strike="noStrike">
                <a:solidFill>
                  <a:srgbClr val="12BDA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" name="Google Shape;99;p14"/>
          <p:cNvGrpSpPr/>
          <p:nvPr/>
        </p:nvGrpSpPr>
        <p:grpSpPr>
          <a:xfrm>
            <a:off x="596650" y="3913739"/>
            <a:ext cx="1502400" cy="255900"/>
            <a:chOff x="596650" y="3913739"/>
            <a:chExt cx="1502400" cy="255900"/>
          </a:xfrm>
        </p:grpSpPr>
        <p:grpSp>
          <p:nvGrpSpPr>
            <p:cNvPr id="100" name="Google Shape;100;p14"/>
            <p:cNvGrpSpPr/>
            <p:nvPr/>
          </p:nvGrpSpPr>
          <p:grpSpPr>
            <a:xfrm>
              <a:off x="596650" y="3913739"/>
              <a:ext cx="255900" cy="255900"/>
              <a:chOff x="757625" y="4362964"/>
              <a:chExt cx="255900" cy="255900"/>
            </a:xfrm>
          </p:grpSpPr>
          <p:sp>
            <p:nvSpPr>
              <p:cNvPr id="101" name="Google Shape;101;p14"/>
              <p:cNvSpPr/>
              <p:nvPr/>
            </p:nvSpPr>
            <p:spPr>
              <a:xfrm>
                <a:off x="757625" y="4362964"/>
                <a:ext cx="255900" cy="255900"/>
              </a:xfrm>
              <a:prstGeom prst="ellipse">
                <a:avLst/>
              </a:prstGeom>
              <a:solidFill>
                <a:srgbClr val="30BEA0"/>
              </a:solidFill>
              <a:ln cap="flat" cmpd="sng" w="8575">
                <a:solidFill>
                  <a:srgbClr val="30BE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82250" lIns="82250" spcFirstLastPara="1" rIns="82250" wrap="square" tIns="8225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59"/>
              </a:p>
            </p:txBody>
          </p:sp>
          <p:pic>
            <p:nvPicPr>
              <p:cNvPr id="102" name="Google Shape;102;p14" title="Souris ordinateur.png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824324" y="4417976"/>
                <a:ext cx="122501" cy="1558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03" name="Google Shape;103;p14"/>
            <p:cNvSpPr txBox="1"/>
            <p:nvPr/>
          </p:nvSpPr>
          <p:spPr>
            <a:xfrm>
              <a:off x="852550" y="3926350"/>
              <a:ext cx="12465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lang="fr" sz="900">
                  <a:solidFill>
                    <a:srgbClr val="12BDA2"/>
                  </a:solidFill>
                  <a:latin typeface="Calibri"/>
                  <a:ea typeface="Calibri"/>
                  <a:cs typeface="Calibri"/>
                  <a:sym typeface="Calibri"/>
                </a:rPr>
                <a:t>france-bioimaging.org</a:t>
              </a:r>
              <a:endParaRPr b="1" i="0" sz="900" u="none" cap="none" strike="noStrike">
                <a:solidFill>
                  <a:srgbClr val="12BDA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4" name="Google Shape;104;p14" title="logo_FBI_2022_black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93575" y="110125"/>
            <a:ext cx="745651" cy="745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4"/>
          <p:cNvPicPr preferRelativeResize="0"/>
          <p:nvPr/>
        </p:nvPicPr>
        <p:blipFill rotWithShape="1">
          <a:blip r:embed="rId7">
            <a:alphaModFix/>
          </a:blip>
          <a:srcRect b="2293" l="2990" r="2981" t="3722"/>
          <a:stretch/>
        </p:blipFill>
        <p:spPr>
          <a:xfrm>
            <a:off x="5851225" y="1423601"/>
            <a:ext cx="2988000" cy="2988000"/>
          </a:xfrm>
          <a:prstGeom prst="ellipse">
            <a:avLst/>
          </a:prstGeom>
          <a:noFill/>
          <a:ln cap="flat" cmpd="sng" w="28575">
            <a:solidFill>
              <a:srgbClr val="30BEA0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106" name="Google Shape;106;p14"/>
          <p:cNvGrpSpPr/>
          <p:nvPr/>
        </p:nvGrpSpPr>
        <p:grpSpPr>
          <a:xfrm>
            <a:off x="6121126" y="4571675"/>
            <a:ext cx="2448198" cy="392372"/>
            <a:chOff x="5712975" y="4599925"/>
            <a:chExt cx="2790923" cy="447300"/>
          </a:xfrm>
        </p:grpSpPr>
        <p:pic>
          <p:nvPicPr>
            <p:cNvPr id="107" name="Google Shape;107;p14"/>
            <p:cNvPicPr preferRelativeResize="0"/>
            <p:nvPr/>
          </p:nvPicPr>
          <p:blipFill rotWithShape="1">
            <a:blip r:embed="rId8">
              <a:alphaModFix/>
            </a:blip>
            <a:srcRect b="0" l="690" r="681" t="0"/>
            <a:stretch/>
          </p:blipFill>
          <p:spPr>
            <a:xfrm>
              <a:off x="5712975" y="4601819"/>
              <a:ext cx="353185" cy="3531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" name="Google Shape;108;p1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189205" y="4659967"/>
              <a:ext cx="622287" cy="2368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1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6884896" y="4599925"/>
              <a:ext cx="353184" cy="3569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110;p1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8056163" y="4649575"/>
              <a:ext cx="447735" cy="397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14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7337298" y="4692656"/>
              <a:ext cx="569986" cy="17152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